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7" r:id="rId2"/>
    <p:sldId id="258" r:id="rId3"/>
    <p:sldId id="260" r:id="rId4"/>
    <p:sldId id="262" r:id="rId5"/>
    <p:sldId id="261" r:id="rId6"/>
    <p:sldId id="259" r:id="rId7"/>
    <p:sldId id="263" r:id="rId8"/>
    <p:sldId id="270" r:id="rId9"/>
    <p:sldId id="264" r:id="rId10"/>
    <p:sldId id="265" r:id="rId11"/>
    <p:sldId id="266" r:id="rId12"/>
    <p:sldId id="281" r:id="rId13"/>
    <p:sldId id="282" r:id="rId14"/>
    <p:sldId id="283" r:id="rId15"/>
    <p:sldId id="284" r:id="rId16"/>
    <p:sldId id="271" r:id="rId17"/>
    <p:sldId id="267" r:id="rId18"/>
    <p:sldId id="268" r:id="rId19"/>
    <p:sldId id="269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DBAF319-C260-42C4-835D-8AD44A1E020F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561374C-DB01-4482-B9FD-3B8C1589FE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8A0C2-0E96-4932-9A29-0316D4A1F702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48115-E663-4637-AD5A-D6DFD76A0A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67577-9FB0-4D1C-B549-F0CBA5951C2D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A0A12-3CC4-470B-87EF-DD06F89B39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E5D6E-48E1-4015-828B-91D30AC62B82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1C7B4-69D5-4F5D-9FFF-710F238BCC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69313-4210-436C-8189-E62217ABF935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B851-CDE0-4681-BB45-D1A854AF9E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250C7-1309-4321-85BB-F9DEE471F490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DE7FB-0EC8-4B16-8FAF-A2798DA84D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54EF5-1461-4877-B5EB-E87C7F820B85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82EBF-6952-43B6-9FA3-A9BA7110DD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ED9FA-A7DC-4D7E-B45E-44DF6A1C4BF4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0AD65-4DE9-4BF3-92B3-0A27CAD315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CA2DD-2999-4DFE-AB3C-6038F9063C61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E9A20-B63D-4B2A-8E58-5D84186111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31800-9D42-4AA9-9EF0-A6148975FE4B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144E8-5E2E-4FFB-B0F7-6EC71FE0D4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39AAF-9A96-403B-A831-A96841F97042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EC4BD-DE26-4E85-B2FD-0E15FDBFC8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C93B2-174B-408A-8DBA-9773072F214D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0FC71-AA44-4130-97C5-9579A3DF2C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285C9A-2551-4E8E-9C1C-EA4C43AD7CAA}" type="datetimeFigureOut">
              <a:rPr lang="en-GB"/>
              <a:pPr>
                <a:defRPr/>
              </a:pPr>
              <a:t>01/07/2012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39FFDF-1525-4E15-97CA-10A48121DA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611188" y="692150"/>
            <a:ext cx="7991475" cy="20161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000" dirty="0" smtClean="0"/>
              <a:t>ROAD CONNECTIVITY SECTOR 1 PROJECT – ADB GRANT No. 0051-NEP(SF)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/>
              <a:t>GOVERNMENT OF NEPAL, MINISTRY OF PHYSICAL PLANNING AND WORKS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3200" b="1" dirty="0" smtClean="0"/>
              <a:t>DEPARTMENT OF ROADS</a:t>
            </a:r>
            <a:endParaRPr lang="en-GB" sz="3200" b="1" dirty="0"/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468313" y="2924175"/>
            <a:ext cx="8134350" cy="25923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CONTRACT RCSP / ICB / SB / 01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SUNKOSHI BRIDGE AND APPROACHES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SEMINAR 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“CONSENSUS ON CONTRACT COMPLETION”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4" name="Subtitle 4"/>
          <p:cNvSpPr txBox="1">
            <a:spLocks/>
          </p:cNvSpPr>
          <p:nvPr/>
        </p:nvSpPr>
        <p:spPr>
          <a:xfrm>
            <a:off x="665163" y="5768975"/>
            <a:ext cx="8135937" cy="7207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b="1" dirty="0" smtClean="0"/>
              <a:t>MMM GROUP Canada formerly N.D. Lea Inc. in association with CEMAT Consultants (Pvt.) Ltd. Nepal, Soil Test (Pvt.) Ltd. Nepal, Total Management Services (TMS) Nepal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22240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STAGE 3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OPTION DEVELOPMENT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4" name="Subtitle 4"/>
          <p:cNvSpPr txBox="1">
            <a:spLocks/>
          </p:cNvSpPr>
          <p:nvPr/>
        </p:nvSpPr>
        <p:spPr>
          <a:xfrm>
            <a:off x="468313" y="3716338"/>
            <a:ext cx="8134350" cy="259238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DISCUSSION OF DESIGN MODIFICATION OPTIONS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smtClean="0"/>
              <a:t>TEA BREAK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AGREEMENT OF ACCEPTABLE MODIFICATIONS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22955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STAGE 4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EVALUATION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4" name="Subtitle 4"/>
          <p:cNvSpPr txBox="1">
            <a:spLocks/>
          </p:cNvSpPr>
          <p:nvPr/>
        </p:nvSpPr>
        <p:spPr>
          <a:xfrm>
            <a:off x="468313" y="3357563"/>
            <a:ext cx="8134350" cy="295116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OPTIONS &amp;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CONSIDERATION OF GAINS / OFFSETS 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BY EACH CONTRACT PARTY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11477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OPTIONS 1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13315" name="Subtitle 4"/>
          <p:cNvSpPr txBox="1">
            <a:spLocks/>
          </p:cNvSpPr>
          <p:nvPr/>
        </p:nvSpPr>
        <p:spPr bwMode="auto">
          <a:xfrm>
            <a:off x="468313" y="2276475"/>
            <a:ext cx="81343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24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ESSENTIALLY THERE ARE 2 OPTIONS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OPTION 1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CONTINUE WITH THE CONTRACT FOR A FURTHER LOW WATER SEASON AND BUILD THE BRIDGE AS ORIGINALLY DESIGNED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11477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OPTIONS 2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14339" name="Subtitle 4"/>
          <p:cNvSpPr txBox="1">
            <a:spLocks/>
          </p:cNvSpPr>
          <p:nvPr/>
        </p:nvSpPr>
        <p:spPr bwMode="auto">
          <a:xfrm>
            <a:off x="468313" y="2276475"/>
            <a:ext cx="81343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2400" b="1"/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OPTION 2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VARY THE CONTRACT TO INCORPORATE AGREED DESIGN MODIFICATIONS AND COMPLETE THE BRIDGE BY END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11477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ASSESSMENT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15363" name="Subtitle 4"/>
          <p:cNvSpPr txBox="1">
            <a:spLocks/>
          </p:cNvSpPr>
          <p:nvPr/>
        </p:nvSpPr>
        <p:spPr bwMode="auto">
          <a:xfrm>
            <a:off x="468313" y="2276475"/>
            <a:ext cx="81343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OPTION 1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FAILS TO COMPLETE THE BRIDGE WITHIN THE STIPULATED LOAN PERIOD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OPTION 2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IS THE PREFERRED OPTION OF THE 2 PARTIES TO THE CONTRACT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11477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ANALYSIS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16387" name="Subtitle 4"/>
          <p:cNvSpPr txBox="1">
            <a:spLocks/>
          </p:cNvSpPr>
          <p:nvPr/>
        </p:nvSpPr>
        <p:spPr bwMode="auto">
          <a:xfrm>
            <a:off x="468313" y="2276475"/>
            <a:ext cx="81343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OPTION 2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REQUIRES ANALYSIS OF THE GAINS / OFFSETS OF EACH CONTRACT PARTY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THIS IS A VALUE ENGINEERING ANALYSIS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In accordance with GCC Clause 13.2 Value Engineering Sub-Clause (c)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ubtitle 4"/>
          <p:cNvSpPr txBox="1">
            <a:spLocks/>
          </p:cNvSpPr>
          <p:nvPr/>
        </p:nvSpPr>
        <p:spPr bwMode="auto">
          <a:xfrm>
            <a:off x="323850" y="692150"/>
            <a:ext cx="8610600" cy="568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For information: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GCC CLAUSE 13.2 VALUE ENGINEERING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Sub-Clause (c) (ii)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STATES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The reduction (if any) in the value to the Employer of the varied works, taking account of any reductions in quality, </a:t>
            </a:r>
            <a:r>
              <a:rPr lang="en-US" sz="3200" b="1" u="sng">
                <a:solidFill>
                  <a:srgbClr val="FF0000"/>
                </a:solidFill>
              </a:rPr>
              <a:t>anticipated life</a:t>
            </a:r>
            <a:r>
              <a:rPr lang="en-US" sz="3200" b="1"/>
              <a:t> or operational efficiencies 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ubtitle 4"/>
          <p:cNvSpPr txBox="1">
            <a:spLocks/>
          </p:cNvSpPr>
          <p:nvPr/>
        </p:nvSpPr>
        <p:spPr bwMode="auto">
          <a:xfrm>
            <a:off x="500063" y="773113"/>
            <a:ext cx="8134350" cy="200818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4400" b="1"/>
              <a:t>EMPLOYER – GAINS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EARLIEST POSSIBLE COMPLETION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44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 b="1"/>
          </a:p>
        </p:txBody>
      </p:sp>
      <p:sp>
        <p:nvSpPr>
          <p:cNvPr id="18435" name="Subtitle 4"/>
          <p:cNvSpPr txBox="1">
            <a:spLocks/>
          </p:cNvSpPr>
          <p:nvPr/>
        </p:nvSpPr>
        <p:spPr bwMode="auto">
          <a:xfrm>
            <a:off x="652463" y="3500438"/>
            <a:ext cx="8134350" cy="20081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4400" b="1"/>
              <a:t>EMPLOYER – OFFSETS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LESS ROBUST FACTORS OF SAFETY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44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ubtitle 4"/>
          <p:cNvSpPr txBox="1">
            <a:spLocks/>
          </p:cNvSpPr>
          <p:nvPr/>
        </p:nvSpPr>
        <p:spPr bwMode="auto">
          <a:xfrm>
            <a:off x="500063" y="773113"/>
            <a:ext cx="8134350" cy="200818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4400" b="1"/>
              <a:t>CONTRACTOR – GAINS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REDUCTION OF DIFFICULT ACTIVITIES (SINKING)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44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 b="1"/>
          </a:p>
        </p:txBody>
      </p:sp>
      <p:sp>
        <p:nvSpPr>
          <p:cNvPr id="19459" name="Subtitle 4"/>
          <p:cNvSpPr txBox="1">
            <a:spLocks/>
          </p:cNvSpPr>
          <p:nvPr/>
        </p:nvSpPr>
        <p:spPr bwMode="auto">
          <a:xfrm>
            <a:off x="652463" y="3500438"/>
            <a:ext cx="8134350" cy="20081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4400" b="1"/>
              <a:t>CONTRACTOR – OFFSETS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SUGGESTED OFFSETS ARE 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44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 b="1"/>
          </a:p>
        </p:txBody>
      </p:sp>
      <p:sp>
        <p:nvSpPr>
          <p:cNvPr id="2" name="Right Arrow 1"/>
          <p:cNvSpPr/>
          <p:nvPr/>
        </p:nvSpPr>
        <p:spPr>
          <a:xfrm>
            <a:off x="7092950" y="4292600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ubtitle 4"/>
          <p:cNvSpPr txBox="1">
            <a:spLocks/>
          </p:cNvSpPr>
          <p:nvPr/>
        </p:nvSpPr>
        <p:spPr bwMode="auto">
          <a:xfrm>
            <a:off x="611188" y="606425"/>
            <a:ext cx="8134350" cy="2462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5200" b="1"/>
              <a:t>SUGGESTED OFFSETS</a:t>
            </a:r>
            <a:r>
              <a:rPr lang="en-US" sz="3200" b="1"/>
              <a:t> 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500" b="1"/>
              <a:t>IN ACCORDANCE WITH GCC CLAUSE 13.2 VALUE ENGINEERING Sub-Clause (c)</a:t>
            </a:r>
            <a:endParaRPr lang="en-US" sz="32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44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 b="1"/>
          </a:p>
        </p:txBody>
      </p:sp>
      <p:sp>
        <p:nvSpPr>
          <p:cNvPr id="8" name="Subtitle 4"/>
          <p:cNvSpPr txBox="1">
            <a:spLocks/>
          </p:cNvSpPr>
          <p:nvPr/>
        </p:nvSpPr>
        <p:spPr>
          <a:xfrm>
            <a:off x="611188" y="3500438"/>
            <a:ext cx="8134350" cy="2665412"/>
          </a:xfrm>
          <a:prstGeom prst="rect">
            <a:avLst/>
          </a:prstGeom>
          <a:solidFill>
            <a:srgbClr val="FFC000"/>
          </a:solidFill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100" b="1" dirty="0" smtClean="0"/>
              <a:t>CONTRACTOR WAIVES ALL COST CLAIMS RELATED TO TIME PROLONGATION AND ALLEGED UNFORSEEABLE PHYSICAL CONDITIONS  </a:t>
            </a:r>
            <a:r>
              <a:rPr lang="en-US" b="1" dirty="0" smtClean="0"/>
              <a:t> 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2655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STAGE 1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INFORMATION STAGE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ubtitle 4"/>
          <p:cNvSpPr txBox="1">
            <a:spLocks/>
          </p:cNvSpPr>
          <p:nvPr/>
        </p:nvSpPr>
        <p:spPr bwMode="auto">
          <a:xfrm>
            <a:off x="571500" y="549275"/>
            <a:ext cx="8134350" cy="7921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4400" b="1"/>
              <a:t>EVALUATION </a:t>
            </a:r>
            <a:endParaRPr lang="en-US" sz="32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468313" y="1484313"/>
            <a:ext cx="8466137" cy="5113337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EMPLOYER </a:t>
            </a:r>
            <a:r>
              <a:rPr lang="en-US" b="1" dirty="0"/>
              <a:t>ACCEPTS </a:t>
            </a:r>
            <a:endParaRPr lang="en-US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/>
              <a:t>CONTRACTOR WAIVING </a:t>
            </a:r>
            <a:r>
              <a:rPr lang="en-US" sz="2600" b="1" dirty="0"/>
              <a:t>ALL COST CLAIMS RELATED TO TIME PROLONGATION AND ALLEGED UNFORSEEABLE PHYSICAL </a:t>
            </a:r>
            <a:r>
              <a:rPr lang="en-US" sz="2600" b="1" dirty="0" smtClean="0"/>
              <a:t>CONDITIONS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AS BEING REASONABLE OFFSET FOR </a:t>
            </a:r>
            <a:r>
              <a:rPr lang="en-US" b="1" dirty="0" smtClean="0"/>
              <a:t>LESS </a:t>
            </a:r>
            <a:r>
              <a:rPr lang="en-US" b="1" dirty="0" smtClean="0"/>
              <a:t>ROBUST SAFETY </a:t>
            </a:r>
            <a:r>
              <a:rPr lang="en-US" b="1" dirty="0" smtClean="0"/>
              <a:t>FACTORS (</a:t>
            </a:r>
            <a:r>
              <a:rPr lang="en-US" b="1" i="1" dirty="0" smtClean="0"/>
              <a:t>BUT WITHIN THE CODE</a:t>
            </a:r>
            <a:r>
              <a:rPr lang="en-US" b="1" dirty="0" smtClean="0"/>
              <a:t>)</a:t>
            </a:r>
            <a:endParaRPr lang="en-US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/>
              <a:t>THE EMPLOYER AGREES NOT </a:t>
            </a:r>
            <a:r>
              <a:rPr lang="en-US" sz="2600" b="1" dirty="0"/>
              <a:t>TO IMPOSE PENALTIES </a:t>
            </a:r>
            <a:endParaRPr lang="en-US" sz="26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/>
              <a:t>FOR </a:t>
            </a:r>
            <a:r>
              <a:rPr lang="en-US" sz="2600" b="1" dirty="0"/>
              <a:t>LATE COMPLETION PROVIDED BRIDGE </a:t>
            </a:r>
            <a:endParaRPr lang="en-US" sz="26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/>
              <a:t>IS </a:t>
            </a:r>
            <a:r>
              <a:rPr lang="en-US" sz="2600" b="1" dirty="0"/>
              <a:t>COMPLETED BY </a:t>
            </a:r>
            <a:r>
              <a:rPr lang="en-US" sz="2600" b="1" dirty="0" smtClean="0"/>
              <a:t>END </a:t>
            </a:r>
            <a:r>
              <a:rPr lang="en-US" sz="2600" b="1" dirty="0"/>
              <a:t>DECEMBER 2012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2655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STAGE 5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CONSENSUS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22531" name="Subtitle 4"/>
          <p:cNvSpPr txBox="1">
            <a:spLocks/>
          </p:cNvSpPr>
          <p:nvPr/>
        </p:nvSpPr>
        <p:spPr bwMode="auto">
          <a:xfrm>
            <a:off x="468313" y="4149725"/>
            <a:ext cx="813435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Consensus to be defined by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VISHNU P. SHRESTHA – DEPUTY TEAM LEADER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468313" y="765175"/>
            <a:ext cx="8134350" cy="863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CONSENSUS TO COVER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468313" y="2492375"/>
            <a:ext cx="8134350" cy="24495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ACCEPTABLE DESIGN MODIFICATIONS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OFFSETS AGREED BY CONTRACTOR  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20081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STAGE 6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ACTION PLANNING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24579" name="Subtitle 4"/>
          <p:cNvSpPr txBox="1">
            <a:spLocks/>
          </p:cNvSpPr>
          <p:nvPr/>
        </p:nvSpPr>
        <p:spPr bwMode="auto">
          <a:xfrm>
            <a:off x="468313" y="2997200"/>
            <a:ext cx="81343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EXECUTION OF THE CONSENSUS 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WILL REQUIRE 3 STEPS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20081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STEP 1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CONTRACTOR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25603" name="Subtitle 4"/>
          <p:cNvSpPr txBox="1">
            <a:spLocks/>
          </p:cNvSpPr>
          <p:nvPr/>
        </p:nvSpPr>
        <p:spPr bwMode="auto">
          <a:xfrm>
            <a:off x="468313" y="2997200"/>
            <a:ext cx="813435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n-US" sz="3200" b="1"/>
              <a:t>Present agreed Design Modification under GCC Clause 13.2 Value Engineering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n-US" sz="3200" b="1"/>
              <a:t>Undertake responsibility for design in accordance with GCC Clause 13.2 (a)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n-US" sz="3200" b="1"/>
              <a:t>Provide revised Construction Program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n-US" sz="3200" b="1"/>
              <a:t>Step 1 to be complete by ? 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404813"/>
            <a:ext cx="8134350" cy="20081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STEP 2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ENGINEER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26627" name="Subtitle 4"/>
          <p:cNvSpPr txBox="1">
            <a:spLocks/>
          </p:cNvSpPr>
          <p:nvPr/>
        </p:nvSpPr>
        <p:spPr bwMode="auto">
          <a:xfrm>
            <a:off x="468313" y="2997200"/>
            <a:ext cx="81343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n-US" sz="3200" b="1"/>
              <a:t>Prepare Variation Order under GCC Clause 13.3 Variation Procedure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n-US" sz="3200" b="1"/>
              <a:t>Covering Design Modification, “Offsets” agreed by Contractor and revised Program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n-US" sz="3200" b="1"/>
              <a:t>Obtain Contractor’s signed agreement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n-US" sz="3200" b="1"/>
              <a:t>Step 2 to be complete by ? 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20081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STEP 3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EMPLOYER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4" name="Subtitle 4"/>
          <p:cNvSpPr txBox="1">
            <a:spLocks/>
          </p:cNvSpPr>
          <p:nvPr/>
        </p:nvSpPr>
        <p:spPr>
          <a:xfrm>
            <a:off x="468313" y="2997200"/>
            <a:ext cx="8134350" cy="331152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en-US" b="1" dirty="0" smtClean="0"/>
              <a:t>Approval of Variation Order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b="1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en-US" b="1" dirty="0" smtClean="0"/>
              <a:t>Step </a:t>
            </a:r>
            <a:r>
              <a:rPr lang="en-US" b="1" dirty="0"/>
              <a:t>3</a:t>
            </a:r>
            <a:r>
              <a:rPr lang="en-US" b="1" dirty="0" smtClean="0"/>
              <a:t> to be complete by ? 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1042988" y="773113"/>
            <a:ext cx="7591425" cy="10715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SUMMARY &amp; CLOSE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4" name="Subtitle 4"/>
          <p:cNvSpPr txBox="1">
            <a:spLocks/>
          </p:cNvSpPr>
          <p:nvPr/>
        </p:nvSpPr>
        <p:spPr>
          <a:xfrm>
            <a:off x="525463" y="2205038"/>
            <a:ext cx="8134350" cy="331152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THANK YOU – ALL PARTICIPANTS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HOPEFULLY WE NOW HAVE A ROUTE TO SUCCESSFUL COMPLETION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LUNCH IS THE NEXT ACTIVITY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803275"/>
            <a:ext cx="8134350" cy="863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FORMAT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4099" name="Subtitle 4"/>
          <p:cNvSpPr txBox="1">
            <a:spLocks/>
          </p:cNvSpPr>
          <p:nvPr/>
        </p:nvSpPr>
        <p:spPr bwMode="auto">
          <a:xfrm>
            <a:off x="468313" y="1989138"/>
            <a:ext cx="81343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24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THIS IS A WORKING SEMINAR 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NO SPEECHES 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MINIMUM FORMALITIES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803275"/>
            <a:ext cx="8134350" cy="863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INTRODUCTIONS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468313" y="1989138"/>
            <a:ext cx="8134350" cy="42481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THOSE PRESENT ON BEHALF OF THE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en-US" b="1" dirty="0" smtClean="0"/>
              <a:t>EMPLOYER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b="1" dirty="0" smtClean="0"/>
              <a:t>CONTRACTOR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b="1" dirty="0" smtClean="0"/>
              <a:t>ENGINEER</a:t>
            </a:r>
            <a:endParaRPr lang="en-GB" b="1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ARE REQUESTED TO INTRODUCE THEMSELVES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468313" y="765175"/>
            <a:ext cx="8134350" cy="863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PURPOSE OF THE SEMINAR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6147" name="Subtitle 4"/>
          <p:cNvSpPr txBox="1">
            <a:spLocks/>
          </p:cNvSpPr>
          <p:nvPr/>
        </p:nvSpPr>
        <p:spPr bwMode="auto">
          <a:xfrm>
            <a:off x="468313" y="1989138"/>
            <a:ext cx="81343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400" b="1" i="1"/>
              <a:t>PRIMARY PURPOSE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24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400" b="1">
                <a:solidFill>
                  <a:srgbClr val="FF0000"/>
                </a:solidFill>
              </a:rPr>
              <a:t>TO REACH CONSENSUS ON 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400" b="1">
                <a:solidFill>
                  <a:srgbClr val="FF0000"/>
                </a:solidFill>
              </a:rPr>
              <a:t>THE BEST OPTIONS FOR CONTRACT COMPLETION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24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400" b="1" i="1"/>
              <a:t>SECONDARY PURPOSE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24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400" b="1"/>
              <a:t>TO AGREE A TIMEBOUND ACTION PLAN 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400" b="1"/>
              <a:t>TO ACHIEVE THE CONSENSUS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GB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468313" y="765175"/>
            <a:ext cx="8134350" cy="863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STRUCTURE OF THE SEMINAR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468313" y="1989138"/>
            <a:ext cx="8134350" cy="40322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THE SEMINAR HAS SIX STAGES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STAGE 1 - INFORMATION STAGE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STAGE 2 - DESIGN PRESENTATION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STAGE 3 - OPTION DEVELOPMENT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STAGE 4 - EVALUATION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STAGE 5 - CONSENSUS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STAGE 6 - ACTION PLANNING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468313" y="765175"/>
            <a:ext cx="8134350" cy="863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CURRENT STATUS OF THE CONTRACT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8195" name="Subtitle 4"/>
          <p:cNvSpPr txBox="1">
            <a:spLocks/>
          </p:cNvSpPr>
          <p:nvPr/>
        </p:nvSpPr>
        <p:spPr bwMode="auto">
          <a:xfrm>
            <a:off x="468313" y="1989138"/>
            <a:ext cx="81343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b="1"/>
              <a:t>THE CONTRACT IS APPROXIMATELY 54% COMPLETE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b="1"/>
              <a:t>THE CONTRACT IS OUT OF TIME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b="1"/>
              <a:t>THE CONTRACT (AS CURRENTLY DESIGNED) CANNOT NOW BE COMPLETED WITHIN THE LOAN PERIOD TIMEFRAME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b="1">
                <a:solidFill>
                  <a:srgbClr val="FF0000"/>
                </a:solidFill>
              </a:rPr>
              <a:t>THIS ADVERSELY AFFECTS THE PERFORMANCE EVALUATION OF THE OVERALL RCSP PROJECT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b="1">
                <a:solidFill>
                  <a:srgbClr val="00B050"/>
                </a:solidFill>
              </a:rPr>
              <a:t>THE SEMINAR IS DESIGNED TO SEEK A SOLUTION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2400" b="1">
              <a:solidFill>
                <a:srgbClr val="00B050"/>
              </a:solidFill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b="1">
                <a:solidFill>
                  <a:srgbClr val="00B0F0"/>
                </a:solidFill>
              </a:rPr>
              <a:t>IT IS NOT PROPOSED THAT THE REASONS FOR THE CURRENT UNFORTUNATE SITUATION BE DISCUSSED AT THIS SEMINAR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 txBox="1">
            <a:spLocks/>
          </p:cNvSpPr>
          <p:nvPr/>
        </p:nvSpPr>
        <p:spPr>
          <a:xfrm>
            <a:off x="571500" y="549275"/>
            <a:ext cx="8134350" cy="2087563"/>
          </a:xfrm>
          <a:prstGeom prst="rect">
            <a:avLst/>
          </a:prstGeom>
          <a:solidFill>
            <a:srgbClr val="FFFF00"/>
          </a:solidFill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NON-NEGOTIABLE CONDITIONS IN VALUE ENGINEERING EVALUATION</a:t>
            </a:r>
            <a:endParaRPr lang="en-US" b="1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571500" y="3068638"/>
            <a:ext cx="8134350" cy="3313112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BRIDGE DESIGN MUST BE IN ACCORDANCE WITH APPROPRIATE CODES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ALL CONSTRUCTION ELEMENTS MUST BE VERIFIABLE UNDER QA PROCEDURES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500063" y="773113"/>
            <a:ext cx="8134350" cy="2655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STAGE 2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DESIGN PRESENTATION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/>
          </a:p>
        </p:txBody>
      </p:sp>
      <p:sp>
        <p:nvSpPr>
          <p:cNvPr id="10243" name="Subtitle 4"/>
          <p:cNvSpPr txBox="1">
            <a:spLocks/>
          </p:cNvSpPr>
          <p:nvPr/>
        </p:nvSpPr>
        <p:spPr bwMode="auto">
          <a:xfrm>
            <a:off x="468313" y="4149725"/>
            <a:ext cx="813435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Presented by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3200" b="1"/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/>
              <a:t>BIHARI LAL BALLA – RESIDENT ENGINEER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minar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 - Copy</Template>
  <TotalTime>2</TotalTime>
  <Words>701</Words>
  <Application>Microsoft Office PowerPoint</Application>
  <PresentationFormat>On-screen Show (4:3)</PresentationFormat>
  <Paragraphs>175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Calibri</vt:lpstr>
      <vt:lpstr>Arial</vt:lpstr>
      <vt:lpstr>Seminar - Copy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bishnu</dc:creator>
  <cp:lastModifiedBy>bishnu</cp:lastModifiedBy>
  <cp:revision>1</cp:revision>
  <cp:lastPrinted>2012-05-16T01:34:45Z</cp:lastPrinted>
  <dcterms:created xsi:type="dcterms:W3CDTF">2012-07-01T05:04:43Z</dcterms:created>
  <dcterms:modified xsi:type="dcterms:W3CDTF">2012-07-01T05:07:14Z</dcterms:modified>
</cp:coreProperties>
</file>